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62" r:id="rId4"/>
    <p:sldId id="261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0000"/>
    <a:srgbClr val="141313"/>
    <a:srgbClr val="C0C1C0"/>
    <a:srgbClr val="787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56" d="100"/>
          <a:sy n="56" d="100"/>
        </p:scale>
        <p:origin x="-864" y="-102"/>
      </p:cViewPr>
      <p:guideLst>
        <p:guide orient="horz" pos="2160"/>
        <p:guide pos="289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26" d="100"/>
          <a:sy n="126" d="100"/>
        </p:scale>
        <p:origin x="-2152" y="-12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13E5289-F5A6-7B43-AA6B-64A8CBDCF44B}" type="datetimeFigureOut">
              <a:rPr lang="en-US"/>
              <a:pPr>
                <a:defRPr/>
              </a:pPr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DB89664-5DA1-0D49-B080-C0FF0C8D9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71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C5776A9-D6F4-0C45-99ED-CD76A6F35BBE}" type="datetimeFigureOut">
              <a:rPr lang="en-US"/>
              <a:pPr>
                <a:defRPr/>
              </a:pPr>
              <a:t>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32DA095-1FDB-C341-A059-D34F3EDE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785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4x9_PPT_Cover_Slid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4x9_PPT_Cover_Slid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A9D18-E15C-9141-9563-013CB91F95BA}" type="datetime1">
              <a:rPr lang="en-US"/>
              <a:pPr>
                <a:defRPr/>
              </a:pPr>
              <a:t>1/9/2015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Event Name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A4964-4830-3748-BA57-16EF851CC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8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b="0" i="0">
                <a:solidFill>
                  <a:srgbClr val="D4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41313"/>
                </a:solidFill>
                <a:latin typeface="Century Gothic"/>
                <a:cs typeface="Century Gothic"/>
              </a:defRPr>
            </a:lvl1pPr>
            <a:lvl2pPr>
              <a:defRPr>
                <a:solidFill>
                  <a:srgbClr val="141313"/>
                </a:solidFill>
                <a:latin typeface="Century Gothic"/>
                <a:cs typeface="Century Gothic"/>
              </a:defRPr>
            </a:lvl2pPr>
            <a:lvl3pPr>
              <a:defRPr>
                <a:solidFill>
                  <a:srgbClr val="141313"/>
                </a:solidFill>
                <a:latin typeface="Century Gothic"/>
                <a:cs typeface="Century Gothic"/>
              </a:defRPr>
            </a:lvl3pPr>
            <a:lvl4pPr>
              <a:defRPr>
                <a:solidFill>
                  <a:srgbClr val="141313"/>
                </a:solidFill>
                <a:latin typeface="Century Gothic"/>
                <a:cs typeface="Century Gothic"/>
              </a:defRPr>
            </a:lvl4pPr>
            <a:lvl5pPr>
              <a:defRPr>
                <a:solidFill>
                  <a:srgbClr val="141313"/>
                </a:solidFill>
                <a:latin typeface="Century Gothic"/>
                <a:cs typeface="Century Gothic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8FD39-8AD8-FE4C-8D9D-F840643B29A5}" type="datetime1">
              <a:rPr lang="en-US"/>
              <a:pPr>
                <a:defRPr/>
              </a:pPr>
              <a:t>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Event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7E639-FB89-F346-9D24-F95C5F8CB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141313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141313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5F115-25F0-A445-BA34-3234143DE00C}" type="datetime1">
              <a:rPr lang="en-US"/>
              <a:pPr>
                <a:defRPr/>
              </a:pPr>
              <a:t>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Event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13510-DF0D-C74D-BF6A-1D7C2FFD6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1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D40000"/>
                </a:solidFill>
                <a:latin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Autofit/>
          </a:bodyPr>
          <a:lstStyle>
            <a:lvl1pPr>
              <a:defRPr sz="2800">
                <a:solidFill>
                  <a:srgbClr val="141313"/>
                </a:solidFill>
                <a:latin typeface="Century Gothic"/>
              </a:defRPr>
            </a:lvl1pPr>
            <a:lvl2pPr>
              <a:defRPr sz="2400">
                <a:solidFill>
                  <a:srgbClr val="141313"/>
                </a:solidFill>
                <a:latin typeface="Century Gothic"/>
              </a:defRPr>
            </a:lvl2pPr>
            <a:lvl3pPr>
              <a:defRPr sz="2000">
                <a:solidFill>
                  <a:srgbClr val="141313"/>
                </a:solidFill>
                <a:latin typeface="Century Gothic"/>
              </a:defRPr>
            </a:lvl3pPr>
            <a:lvl4pPr>
              <a:defRPr sz="1800">
                <a:solidFill>
                  <a:srgbClr val="141313"/>
                </a:solidFill>
                <a:latin typeface="Century Gothic"/>
              </a:defRPr>
            </a:lvl4pPr>
            <a:lvl5pPr>
              <a:defRPr sz="1800">
                <a:solidFill>
                  <a:srgbClr val="141313"/>
                </a:solidFill>
                <a:latin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Autofit/>
          </a:bodyPr>
          <a:lstStyle>
            <a:lvl1pPr>
              <a:defRPr sz="2800">
                <a:solidFill>
                  <a:srgbClr val="141313"/>
                </a:solidFill>
                <a:latin typeface="Century Gothic"/>
              </a:defRPr>
            </a:lvl1pPr>
            <a:lvl2pPr>
              <a:defRPr sz="2400">
                <a:solidFill>
                  <a:srgbClr val="141313"/>
                </a:solidFill>
                <a:latin typeface="Century Gothic"/>
              </a:defRPr>
            </a:lvl2pPr>
            <a:lvl3pPr>
              <a:defRPr sz="2000">
                <a:solidFill>
                  <a:srgbClr val="141313"/>
                </a:solidFill>
                <a:latin typeface="Century Gothic"/>
              </a:defRPr>
            </a:lvl3pPr>
            <a:lvl4pPr>
              <a:defRPr sz="1800">
                <a:solidFill>
                  <a:srgbClr val="141313"/>
                </a:solidFill>
                <a:latin typeface="Century Gothic"/>
              </a:defRPr>
            </a:lvl4pPr>
            <a:lvl5pPr>
              <a:defRPr sz="1800">
                <a:solidFill>
                  <a:srgbClr val="141313"/>
                </a:solidFill>
                <a:latin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E084D-3725-1749-BBAC-FB848845BFA2}" type="datetime1">
              <a:rPr lang="en-US"/>
              <a:pPr>
                <a:defRPr/>
              </a:pPr>
              <a:t>1/9/2015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Event Name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CCCED-B98A-A34E-8A37-87A2C06B2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327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D4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rgbClr val="141313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141313"/>
                </a:solidFill>
                <a:latin typeface="Century Gothic"/>
                <a:cs typeface="Century Gothic"/>
              </a:defRPr>
            </a:lvl1pPr>
            <a:lvl2pPr>
              <a:defRPr sz="2000">
                <a:solidFill>
                  <a:srgbClr val="141313"/>
                </a:solidFill>
                <a:latin typeface="Century Gothic"/>
                <a:cs typeface="Century Gothic"/>
              </a:defRPr>
            </a:lvl2pPr>
            <a:lvl3pPr>
              <a:defRPr sz="1800">
                <a:solidFill>
                  <a:srgbClr val="141313"/>
                </a:solidFill>
                <a:latin typeface="Century Gothic"/>
                <a:cs typeface="Century Gothic"/>
              </a:defRPr>
            </a:lvl3pPr>
            <a:lvl4pPr>
              <a:defRPr sz="1600">
                <a:solidFill>
                  <a:srgbClr val="141313"/>
                </a:solidFill>
                <a:latin typeface="Century Gothic"/>
                <a:cs typeface="Century Gothic"/>
              </a:defRPr>
            </a:lvl4pPr>
            <a:lvl5pPr>
              <a:defRPr sz="1600">
                <a:solidFill>
                  <a:srgbClr val="141313"/>
                </a:solidFill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rgbClr val="141313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141313"/>
                </a:solidFill>
                <a:latin typeface="Century Gothic"/>
                <a:cs typeface="Century Gothic"/>
              </a:defRPr>
            </a:lvl1pPr>
            <a:lvl2pPr>
              <a:defRPr sz="2000">
                <a:solidFill>
                  <a:srgbClr val="141313"/>
                </a:solidFill>
                <a:latin typeface="Century Gothic"/>
                <a:cs typeface="Century Gothic"/>
              </a:defRPr>
            </a:lvl2pPr>
            <a:lvl3pPr>
              <a:defRPr sz="1800">
                <a:solidFill>
                  <a:srgbClr val="141313"/>
                </a:solidFill>
                <a:latin typeface="Century Gothic"/>
                <a:cs typeface="Century Gothic"/>
              </a:defRPr>
            </a:lvl3pPr>
            <a:lvl4pPr>
              <a:defRPr sz="1600">
                <a:solidFill>
                  <a:srgbClr val="141313"/>
                </a:solidFill>
                <a:latin typeface="Century Gothic"/>
                <a:cs typeface="Century Gothic"/>
              </a:defRPr>
            </a:lvl4pPr>
            <a:lvl5pPr>
              <a:defRPr sz="1600">
                <a:solidFill>
                  <a:srgbClr val="141313"/>
                </a:solidFill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40853-2215-9B4A-A5B8-753024A38F86}" type="datetime1">
              <a:rPr lang="en-US"/>
              <a:pPr>
                <a:defRPr/>
              </a:pPr>
              <a:t>1/9/2015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Event Name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B9F17-20E1-4C4D-AB35-ECC7C74AC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8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4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4792A-B33C-4F46-9F58-7C6DBA5C4B87}" type="datetime1">
              <a:rPr lang="en-US"/>
              <a:pPr>
                <a:defRPr/>
              </a:pPr>
              <a:t>1/9/2015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Event Name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FBCA3-C97C-3D40-8AAF-A01E38156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38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AD408-D985-F543-9A63-FA59B40806C7}" type="datetime1">
              <a:rPr lang="en-US"/>
              <a:pPr>
                <a:defRPr/>
              </a:pPr>
              <a:t>1/9/2015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Event Name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A2F5B-B8DD-E24E-8E95-17903BFE4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9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23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53338" y="6254750"/>
            <a:ext cx="587375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100">
                <a:solidFill>
                  <a:srgbClr val="C0C1C0"/>
                </a:solidFill>
                <a:latin typeface="Century Gothic"/>
                <a:cs typeface="Century Gothic"/>
              </a:defRPr>
            </a:lvl1pPr>
          </a:lstStyle>
          <a:p>
            <a:pPr>
              <a:defRPr/>
            </a:pPr>
            <a:fld id="{4F0AB28F-31B5-6543-87B4-668B4A9F02F3}" type="datetime1">
              <a:rPr lang="en-US"/>
              <a:pPr>
                <a:defRPr/>
              </a:pPr>
              <a:t>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25" y="6254750"/>
            <a:ext cx="4867275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rgbClr val="C0C1C0"/>
                </a:solidFill>
                <a:latin typeface="Century Gothic"/>
                <a:cs typeface="Century Gothic"/>
              </a:defRPr>
            </a:lvl1pPr>
          </a:lstStyle>
          <a:p>
            <a:pPr>
              <a:defRPr/>
            </a:pPr>
            <a:r>
              <a:rPr lang="en-US"/>
              <a:t>Event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713" y="6254750"/>
            <a:ext cx="446087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00">
                <a:solidFill>
                  <a:srgbClr val="C0C1C0"/>
                </a:solidFill>
                <a:latin typeface="Century Gothic"/>
                <a:cs typeface="Century Gothic"/>
              </a:defRPr>
            </a:lvl1pPr>
          </a:lstStyle>
          <a:p>
            <a:pPr>
              <a:defRPr/>
            </a:pPr>
            <a:fld id="{756059E5-5170-B44D-AAFC-7B40BAE8A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D40000"/>
          </a:solidFill>
          <a:latin typeface="Century Gothic"/>
          <a:ea typeface="ＭＳ Ｐゴシック" charset="0"/>
          <a:cs typeface="Century Gothic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D40000"/>
          </a:solidFill>
          <a:latin typeface="Century Gothic" charset="0"/>
          <a:ea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D40000"/>
          </a:solidFill>
          <a:latin typeface="Century Gothic" charset="0"/>
          <a:ea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D40000"/>
          </a:solidFill>
          <a:latin typeface="Century Gothic" charset="0"/>
          <a:ea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D40000"/>
          </a:solidFill>
          <a:latin typeface="Century Gothic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D40000"/>
          </a:solidFill>
          <a:latin typeface="Century Gothic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D40000"/>
          </a:solidFill>
          <a:latin typeface="Century Gothic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D40000"/>
          </a:solidFill>
          <a:latin typeface="Century Gothic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D40000"/>
          </a:solidFill>
          <a:latin typeface="Century Gothic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141313"/>
          </a:solidFill>
          <a:latin typeface="Century Gothic"/>
          <a:ea typeface="ＭＳ Ｐゴシック" charset="0"/>
          <a:cs typeface="Century Gothic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141313"/>
          </a:solidFill>
          <a:latin typeface="Century Gothic"/>
          <a:ea typeface="ＭＳ Ｐゴシック" charset="0"/>
          <a:cs typeface="Century Gothic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141313"/>
          </a:solidFill>
          <a:latin typeface="Century Gothic"/>
          <a:ea typeface="ＭＳ Ｐゴシック" charset="0"/>
          <a:cs typeface="Century Gothic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41313"/>
          </a:solidFill>
          <a:latin typeface="Century Gothic"/>
          <a:ea typeface="ＭＳ Ｐゴシック" charset="0"/>
          <a:cs typeface="Century Gothic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141313"/>
          </a:solidFill>
          <a:latin typeface="Century Gothic"/>
          <a:ea typeface="ＭＳ Ｐゴシック" charset="0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swasc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2416175"/>
          </a:xfrm>
        </p:spPr>
        <p:txBody>
          <a:bodyPr/>
          <a:lstStyle/>
          <a:p>
            <a:pPr eaLnBrk="1" hangingPunct="1"/>
            <a:r>
              <a:rPr lang="en-US" sz="3600" b="1" u="sng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charset="0"/>
                <a:ea typeface="MS PGothic" charset="0"/>
                <a:cs typeface="MS PGothic" charset="0"/>
              </a:rPr>
              <a:t>W</a:t>
            </a:r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charset="0"/>
                <a:ea typeface="MS PGothic" charset="0"/>
                <a:cs typeface="MS PGothic" charset="0"/>
              </a:rPr>
              <a:t>estern </a:t>
            </a:r>
            <a:r>
              <a:rPr lang="en-US" sz="3600" b="1" u="sng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charset="0"/>
                <a:ea typeface="MS PGothic" charset="0"/>
                <a:cs typeface="MS PGothic" charset="0"/>
              </a:rPr>
              <a:t>A</a:t>
            </a:r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charset="0"/>
                <a:ea typeface="MS PGothic" charset="0"/>
                <a:cs typeface="MS PGothic" charset="0"/>
              </a:rPr>
              <a:t>ssociation of </a:t>
            </a:r>
            <a:r>
              <a:rPr lang="en-US" sz="3600" b="1" u="sng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charset="0"/>
                <a:ea typeface="MS PGothic" charset="0"/>
                <a:cs typeface="MS PGothic" charset="0"/>
              </a:rPr>
              <a:t>S</a:t>
            </a:r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charset="0"/>
                <a:ea typeface="MS PGothic" charset="0"/>
                <a:cs typeface="MS PGothic" charset="0"/>
              </a:rPr>
              <a:t>chools and </a:t>
            </a:r>
            <a:r>
              <a:rPr lang="en-US" sz="3600" b="1" u="sng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charset="0"/>
                <a:ea typeface="MS PGothic" charset="0"/>
                <a:cs typeface="MS PGothic" charset="0"/>
              </a:rPr>
              <a:t>C</a:t>
            </a:r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charset="0"/>
                <a:ea typeface="MS PGothic" charset="0"/>
                <a:cs typeface="MS PGothic" charset="0"/>
              </a:rPr>
              <a:t>olleges Presentation</a:t>
            </a:r>
            <a:r>
              <a:rPr lang="en-US" sz="2400" dirty="0">
                <a:solidFill>
                  <a:schemeClr val="bg1"/>
                </a:solidFill>
                <a:latin typeface="Century Gothic" charset="0"/>
                <a:ea typeface="MS PGothic" charset="0"/>
                <a:cs typeface="MS PGothic" charset="0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Century Gothic" charset="0"/>
                <a:ea typeface="MS PGothic" charset="0"/>
                <a:cs typeface="MS PGothic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Century Gothic" charset="0"/>
                <a:ea typeface="MS PGothic" charset="0"/>
                <a:cs typeface="MS PGothic" charset="0"/>
              </a:rPr>
              <a:t/>
            </a:r>
            <a:br>
              <a:rPr lang="en-US" sz="2400" dirty="0" smtClean="0">
                <a:solidFill>
                  <a:schemeClr val="bg1"/>
                </a:solidFill>
                <a:latin typeface="Century Gothic" charset="0"/>
                <a:ea typeface="MS PGothic" charset="0"/>
                <a:cs typeface="MS PGothic" charset="0"/>
              </a:rPr>
            </a:br>
            <a:endParaRPr lang="en-US" sz="2400" dirty="0">
              <a:solidFill>
                <a:schemeClr val="bg1"/>
              </a:solidFill>
              <a:latin typeface="Century Gothic" charset="0"/>
              <a:ea typeface="MS PGothic" charset="0"/>
              <a:cs typeface="MS PGothic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28750" y="4157663"/>
            <a:ext cx="642937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“Focus on Learning”</a:t>
            </a:r>
          </a:p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January 14, 2015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>
            <a:hlinkClick r:id="" action="ppaction://hlinkshowjump?jump=firstslide"/>
          </p:cNvPr>
          <p:cNvSpPr txBox="1"/>
          <p:nvPr/>
        </p:nvSpPr>
        <p:spPr>
          <a:xfrm>
            <a:off x="3843338" y="5755719"/>
            <a:ext cx="18716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www.acswasc.org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74638"/>
            <a:ext cx="8458200" cy="796925"/>
          </a:xfrm>
          <a:solidFill>
            <a:srgbClr val="C00000"/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Self Study Focus Areas &amp; LCAP Alignments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14437"/>
            <a:ext cx="8458200" cy="5172075"/>
          </a:xfrm>
        </p:spPr>
        <p:txBody>
          <a:bodyPr/>
          <a:lstStyle/>
          <a:p>
            <a:pPr lvl="0"/>
            <a:r>
              <a:rPr lang="en-US" sz="1800" dirty="0" smtClean="0"/>
              <a:t>A. Organization: </a:t>
            </a:r>
            <a:r>
              <a:rPr lang="en-US" sz="1800" b="1" i="1" dirty="0" smtClean="0">
                <a:solidFill>
                  <a:srgbClr val="C00000"/>
                </a:solidFill>
              </a:rPr>
              <a:t>Vision and Purpose, Governance, Leadership and Staff and Resources   </a:t>
            </a:r>
            <a:r>
              <a:rPr lang="en-US" sz="1800" dirty="0" smtClean="0">
                <a:solidFill>
                  <a:srgbClr val="0070C0"/>
                </a:solidFill>
              </a:rPr>
              <a:t>LCAP 5a &amp;b </a:t>
            </a:r>
            <a:r>
              <a:rPr lang="en-US" sz="1800" u="sng" dirty="0">
                <a:solidFill>
                  <a:prstClr val="black"/>
                </a:solidFill>
              </a:rPr>
              <a:t>Criteria Reporting Group: Leadership Team</a:t>
            </a:r>
          </a:p>
          <a:p>
            <a:endParaRPr lang="en-US" sz="1800" u="sng" dirty="0" smtClean="0">
              <a:solidFill>
                <a:schemeClr val="tx1"/>
              </a:solidFill>
            </a:endParaRPr>
          </a:p>
          <a:p>
            <a:r>
              <a:rPr lang="en-US" sz="1800" dirty="0" smtClean="0"/>
              <a:t>B. Standards-based Student Learning: </a:t>
            </a:r>
            <a:r>
              <a:rPr lang="en-US" sz="1800" b="1" i="1" dirty="0" smtClean="0">
                <a:solidFill>
                  <a:srgbClr val="C00000"/>
                </a:solidFill>
              </a:rPr>
              <a:t>Curriculum </a:t>
            </a:r>
            <a:r>
              <a:rPr lang="en-US" sz="1800" i="1" dirty="0" smtClean="0">
                <a:solidFill>
                  <a:srgbClr val="C00000"/>
                </a:solidFill>
              </a:rPr>
              <a:t> </a:t>
            </a:r>
            <a:r>
              <a:rPr lang="en-US" sz="1800" dirty="0" smtClean="0">
                <a:solidFill>
                  <a:srgbClr val="0070C0"/>
                </a:solidFill>
              </a:rPr>
              <a:t>LCAP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smtClean="0">
                <a:solidFill>
                  <a:srgbClr val="0070C0"/>
                </a:solidFill>
              </a:rPr>
              <a:t>2a, 6a </a:t>
            </a:r>
            <a:r>
              <a:rPr lang="en-US" sz="1800" i="1" dirty="0" smtClean="0">
                <a:solidFill>
                  <a:srgbClr val="0070C0"/>
                </a:solidFill>
              </a:rPr>
              <a:t>&amp;</a:t>
            </a:r>
            <a:r>
              <a:rPr lang="en-US" sz="1800" i="1" dirty="0" smtClean="0">
                <a:solidFill>
                  <a:srgbClr val="C00000"/>
                </a:solidFill>
              </a:rPr>
              <a:t> </a:t>
            </a:r>
            <a:r>
              <a:rPr lang="en-US" sz="1800" i="1" dirty="0" smtClean="0">
                <a:solidFill>
                  <a:srgbClr val="0070C0"/>
                </a:solidFill>
              </a:rPr>
              <a:t>9b</a:t>
            </a:r>
            <a:r>
              <a:rPr lang="en-US" sz="1800" i="1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1800" i="1" dirty="0">
                <a:solidFill>
                  <a:srgbClr val="C00000"/>
                </a:solidFill>
              </a:rPr>
              <a:t> </a:t>
            </a:r>
            <a:r>
              <a:rPr lang="en-US" sz="1800" i="1" dirty="0" smtClean="0">
                <a:solidFill>
                  <a:srgbClr val="C00000"/>
                </a:solidFill>
              </a:rPr>
              <a:t>   </a:t>
            </a:r>
            <a:r>
              <a:rPr lang="en-US" sz="1800" u="sng" dirty="0" smtClean="0">
                <a:solidFill>
                  <a:schemeClr val="tx1"/>
                </a:solidFill>
              </a:rPr>
              <a:t>Criteria Reporting Group: Osborne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1800" dirty="0" smtClean="0"/>
              <a:t>C.  Standards-based Student Learning: </a:t>
            </a:r>
            <a:r>
              <a:rPr lang="en-US" sz="1800" b="1" i="1" dirty="0" smtClean="0">
                <a:solidFill>
                  <a:srgbClr val="D40000"/>
                </a:solidFill>
              </a:rPr>
              <a:t>Instruction</a:t>
            </a:r>
            <a:r>
              <a:rPr lang="en-US" sz="1800" dirty="0" smtClean="0">
                <a:solidFill>
                  <a:srgbClr val="D40000"/>
                </a:solidFill>
              </a:rPr>
              <a:t>   </a:t>
            </a:r>
            <a:r>
              <a:rPr lang="en-US" sz="1800" dirty="0" smtClean="0">
                <a:solidFill>
                  <a:srgbClr val="0070C0"/>
                </a:solidFill>
              </a:rPr>
              <a:t>LCAP 11,12a &amp;b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</a:t>
            </a:r>
            <a:r>
              <a:rPr lang="en-US" sz="1800" u="sng" dirty="0" smtClean="0"/>
              <a:t>Criteria Reporting Group: Terra Bella Academy, </a:t>
            </a:r>
            <a:r>
              <a:rPr lang="en-US" sz="1800" u="sng" dirty="0" err="1" smtClean="0"/>
              <a:t>Sunol</a:t>
            </a:r>
            <a:r>
              <a:rPr lang="en-US" sz="1800" u="sng" dirty="0" smtClean="0"/>
              <a:t> &amp; Edge</a:t>
            </a:r>
          </a:p>
          <a:p>
            <a:endParaRPr lang="en-US" sz="1800" u="sng" dirty="0" smtClean="0"/>
          </a:p>
          <a:p>
            <a:r>
              <a:rPr lang="en-US" sz="1800" dirty="0" smtClean="0"/>
              <a:t>D: Standards-based Student Learning: </a:t>
            </a:r>
            <a:r>
              <a:rPr lang="en-US" sz="1800" b="1" i="1" dirty="0" smtClean="0">
                <a:solidFill>
                  <a:srgbClr val="D40000"/>
                </a:solidFill>
              </a:rPr>
              <a:t>Assessment and Accountability  </a:t>
            </a:r>
            <a:r>
              <a:rPr lang="en-US" sz="1800" dirty="0" smtClean="0">
                <a:solidFill>
                  <a:srgbClr val="0070C0"/>
                </a:solidFill>
              </a:rPr>
              <a:t>LCAP 2a,b &amp; 3a </a:t>
            </a:r>
            <a:r>
              <a:rPr lang="en-US" sz="1800" u="sng" dirty="0" smtClean="0">
                <a:solidFill>
                  <a:schemeClr val="tx1"/>
                </a:solidFill>
              </a:rPr>
              <a:t>Criteria Reporting Group: Snell</a:t>
            </a:r>
          </a:p>
          <a:p>
            <a:endParaRPr lang="en-US" sz="1800" i="1" dirty="0" smtClean="0">
              <a:solidFill>
                <a:srgbClr val="D40000"/>
              </a:solidFill>
            </a:endParaRPr>
          </a:p>
          <a:p>
            <a:r>
              <a:rPr lang="en-US" sz="1800" dirty="0" smtClean="0"/>
              <a:t>E: </a:t>
            </a:r>
            <a:r>
              <a:rPr lang="en-US" sz="1800" b="1" i="1" dirty="0" smtClean="0">
                <a:solidFill>
                  <a:srgbClr val="D40000"/>
                </a:solidFill>
              </a:rPr>
              <a:t>School Culture and Support for Student Personal  and Academic Growth  </a:t>
            </a:r>
            <a:r>
              <a:rPr lang="en-US" sz="1800" dirty="0" smtClean="0">
                <a:solidFill>
                  <a:srgbClr val="0070C0"/>
                </a:solidFill>
              </a:rPr>
              <a:t>LCAP  6b, 7c, 10 </a:t>
            </a:r>
            <a:r>
              <a:rPr lang="en-US" sz="1800" dirty="0" err="1" smtClean="0">
                <a:solidFill>
                  <a:srgbClr val="0070C0"/>
                </a:solidFill>
              </a:rPr>
              <a:t>a,b</a:t>
            </a:r>
            <a:r>
              <a:rPr lang="en-US" sz="1800" dirty="0" smtClean="0">
                <a:solidFill>
                  <a:srgbClr val="0070C0"/>
                </a:solidFill>
              </a:rPr>
              <a:t> and c</a:t>
            </a:r>
            <a:r>
              <a:rPr lang="en-US" sz="1800" i="1" dirty="0" smtClean="0">
                <a:solidFill>
                  <a:srgbClr val="D40000"/>
                </a:solidFill>
              </a:rPr>
              <a:t> </a:t>
            </a:r>
            <a:r>
              <a:rPr lang="en-US" sz="1800" u="sng" dirty="0" smtClean="0">
                <a:solidFill>
                  <a:schemeClr val="tx1"/>
                </a:solidFill>
              </a:rPr>
              <a:t>Criteria Reporting Group: </a:t>
            </a:r>
            <a:r>
              <a:rPr lang="en-US" sz="1800" u="sng" dirty="0" err="1" smtClean="0">
                <a:solidFill>
                  <a:schemeClr val="tx1"/>
                </a:solidFill>
              </a:rPr>
              <a:t>Blueridge</a:t>
            </a:r>
            <a:r>
              <a:rPr lang="en-US" sz="1800" u="sng" dirty="0" smtClean="0">
                <a:solidFill>
                  <a:schemeClr val="tx1"/>
                </a:solidFill>
              </a:rPr>
              <a:t> &amp; Odyssey</a:t>
            </a:r>
            <a:endParaRPr lang="en-US" sz="1800" u="sng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Event Name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A7E639-FB89-F346-9D24-F95C5F8CB15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6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4062"/>
          </a:xfr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2"/>
            </a:solidFill>
          </a:ln>
        </p:spPr>
        <p:txBody>
          <a:bodyPr/>
          <a:lstStyle/>
          <a:p>
            <a:r>
              <a:rPr lang="en-US" sz="2800" dirty="0" smtClean="0"/>
              <a:t>WASC Process and Recommended Timeline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5629276"/>
          </a:xfrm>
        </p:spPr>
        <p:txBody>
          <a:bodyPr/>
          <a:lstStyle/>
          <a:p>
            <a:r>
              <a:rPr lang="en-US" sz="1800" dirty="0" smtClean="0"/>
              <a:t>Recommended 18 month self study process </a:t>
            </a:r>
          </a:p>
          <a:p>
            <a:r>
              <a:rPr lang="en-US" sz="1800" dirty="0" smtClean="0"/>
              <a:t>WASC report will need to be submitted 6-8 weeks prior to the visit</a:t>
            </a:r>
          </a:p>
          <a:p>
            <a:r>
              <a:rPr lang="en-US" sz="1800" dirty="0" smtClean="0"/>
              <a:t>SCCOE visit is planned for Spring 2016</a:t>
            </a:r>
          </a:p>
          <a:p>
            <a:pPr marL="0" indent="0">
              <a:buNone/>
            </a:pPr>
            <a:r>
              <a:rPr lang="en-US" sz="2000" dirty="0" smtClean="0"/>
              <a:t>                                </a:t>
            </a:r>
            <a:r>
              <a:rPr lang="en-US" sz="2000" u="sng" dirty="0" smtClean="0"/>
              <a:t>SCCOE AED  WASC Timeline</a:t>
            </a:r>
          </a:p>
          <a:p>
            <a:pPr marL="0" indent="0">
              <a:buNone/>
            </a:pPr>
            <a:r>
              <a:rPr lang="en-US" sz="1800" u="sng" dirty="0" smtClean="0"/>
              <a:t>November-January</a:t>
            </a:r>
            <a:r>
              <a:rPr lang="en-US" sz="2400" dirty="0" smtClean="0"/>
              <a:t>               </a:t>
            </a:r>
            <a:r>
              <a:rPr lang="en-US" sz="1800" dirty="0" smtClean="0"/>
              <a:t>WASC Rollout, Criteria area assignments								</a:t>
            </a:r>
            <a:r>
              <a:rPr lang="en-US" sz="1800" dirty="0"/>
              <a:t> </a:t>
            </a:r>
            <a:r>
              <a:rPr lang="en-US" sz="1800" dirty="0" smtClean="0"/>
              <a:t>   Focus Groups determined, Evidence    									    folders created</a:t>
            </a:r>
            <a:endParaRPr lang="en-US" sz="2400" dirty="0" smtClean="0"/>
          </a:p>
          <a:p>
            <a:pPr marL="0" indent="0">
              <a:buNone/>
            </a:pPr>
            <a:r>
              <a:rPr lang="en-US" sz="1800" u="sng" dirty="0" smtClean="0"/>
              <a:t>February-March</a:t>
            </a:r>
            <a:r>
              <a:rPr lang="en-US" sz="1800" dirty="0" smtClean="0"/>
              <a:t>                          Chapter 1 &amp; 2 Write up, 2-3 Critical Learner  							    needs identified, Evidence collected</a:t>
            </a:r>
            <a:endParaRPr lang="en-US" sz="1600" dirty="0" smtClean="0"/>
          </a:p>
          <a:p>
            <a:pPr marL="0" indent="0">
              <a:buNone/>
            </a:pPr>
            <a:r>
              <a:rPr lang="en-US" sz="1800" u="sng" dirty="0" smtClean="0"/>
              <a:t>April-June</a:t>
            </a:r>
            <a:r>
              <a:rPr lang="en-US" sz="1800" dirty="0" smtClean="0"/>
              <a:t> 					    Chapter III: Summary of Data and Progress 							           Review, collaboration between Home  							     	    and Focus Groups on self study    										    findings IV: Site and Self study findings 									    Report-Evidence collected</a:t>
            </a:r>
          </a:p>
          <a:p>
            <a:pPr marL="0" indent="0">
              <a:buNone/>
            </a:pPr>
            <a:r>
              <a:rPr lang="en-US" sz="1800" u="sng" dirty="0" smtClean="0"/>
              <a:t>July – December</a:t>
            </a:r>
            <a:r>
              <a:rPr lang="en-US" sz="1800" dirty="0" smtClean="0"/>
              <a:t>		           Chapter V, Identify growth area needs, 								    devise and communicate a school wide        							    Action plans to meet growth area needs</a:t>
            </a:r>
          </a:p>
          <a:p>
            <a:pPr marL="0" indent="0">
              <a:buNone/>
            </a:pPr>
            <a:r>
              <a:rPr lang="en-US" sz="1800" u="sng" dirty="0" smtClean="0"/>
              <a:t>January – February</a:t>
            </a:r>
            <a:r>
              <a:rPr lang="en-US" sz="1800" dirty="0" smtClean="0"/>
              <a:t>                      Final Report sent to WASC VC Chair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A7E639-FB89-F346-9D24-F95C5F8CB15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747958" y="2843210"/>
            <a:ext cx="10287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695" y="3414713"/>
            <a:ext cx="1225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695" y="6284912"/>
            <a:ext cx="1225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695" y="4167188"/>
            <a:ext cx="1225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695" y="5491163"/>
            <a:ext cx="1225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5702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2" y="414338"/>
            <a:ext cx="7818436" cy="585788"/>
          </a:xfrm>
          <a:solidFill>
            <a:srgbClr val="D40000"/>
          </a:solidFill>
          <a:ln>
            <a:solidFill>
              <a:srgbClr val="141313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Final WASC Self Study Report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Event Name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1FBCA3-C97C-3D40-8AAF-A01E3815696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9195" y="1328738"/>
            <a:ext cx="938410" cy="7048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54052" y="1171576"/>
            <a:ext cx="781843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The final self-study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report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a) The current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profile</a:t>
            </a:r>
          </a:p>
          <a:p>
            <a:r>
              <a:rPr lang="en-US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School/ community profile, performance achievement data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b) Overall progress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</a:p>
          <a:p>
            <a:r>
              <a:rPr lang="en-US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Synthesis of our progress post 2012 visit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School wide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student learner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</a:p>
          <a:p>
            <a:r>
              <a:rPr lang="en-US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of school wide learning goals or ESLRS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d) Findings and supporting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</a:p>
          <a:p>
            <a:r>
              <a:rPr lang="en-US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 on five criteria areas and supporting evidence, identify strengths and areas of improvement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e) Revised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school wide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action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</a:p>
          <a:p>
            <a:r>
              <a:rPr lang="en-US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Devise a plan to address identified areas of improvement</a:t>
            </a:r>
            <a:endParaRPr lang="en-US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35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Template_070214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23e6d57-d8a4-4f46-af0d-446ccfa6714c">7TUPDFEVKPPK-424-2</_dlc_DocId>
    <_dlc_DocIdUrl xmlns="a23e6d57-d8a4-4f46-af0d-446ccfa6714c">
      <Url>https://www.sccoe.org/depts/students/alternative-education/_layouts/15/DocIdRedir.aspx?ID=7TUPDFEVKPPK-424-2</Url>
      <Description>7TUPDFEVKPPK-424-2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D67448ECFE1643B54CE75BC7A6B74B" ma:contentTypeVersion="1" ma:contentTypeDescription="Create a new document." ma:contentTypeScope="" ma:versionID="0ff9fa39043f3088548ef70d3cbc4240">
  <xsd:schema xmlns:xsd="http://www.w3.org/2001/XMLSchema" xmlns:xs="http://www.w3.org/2001/XMLSchema" xmlns:p="http://schemas.microsoft.com/office/2006/metadata/properties" xmlns:ns2="a23e6d57-d8a4-4f46-af0d-446ccfa6714c" targetNamespace="http://schemas.microsoft.com/office/2006/metadata/properties" ma:root="true" ma:fieldsID="521b12dba7c4ab8d4080f02ea9a6f4be" ns2:_="">
    <xsd:import namespace="a23e6d57-d8a4-4f46-af0d-446ccfa6714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e6d57-d8a4-4f46-af0d-446ccfa6714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57C2EC-56AF-4150-AF7E-AA23E7E0B341}"/>
</file>

<file path=customXml/itemProps2.xml><?xml version="1.0" encoding="utf-8"?>
<ds:datastoreItem xmlns:ds="http://schemas.openxmlformats.org/officeDocument/2006/customXml" ds:itemID="{66F744D0-B776-457C-97EE-EEA2C85F63C3}"/>
</file>

<file path=customXml/itemProps3.xml><?xml version="1.0" encoding="utf-8"?>
<ds:datastoreItem xmlns:ds="http://schemas.openxmlformats.org/officeDocument/2006/customXml" ds:itemID="{AC29E207-B4B7-46B6-B66D-17F45E57147D}"/>
</file>

<file path=customXml/itemProps4.xml><?xml version="1.0" encoding="utf-8"?>
<ds:datastoreItem xmlns:ds="http://schemas.openxmlformats.org/officeDocument/2006/customXml" ds:itemID="{22BE1E51-7F11-4441-B727-B91E53A47D9F}"/>
</file>

<file path=docProps/app.xml><?xml version="1.0" encoding="utf-8"?>
<Properties xmlns="http://schemas.openxmlformats.org/officeDocument/2006/extended-properties" xmlns:vt="http://schemas.openxmlformats.org/officeDocument/2006/docPropsVTypes">
  <Template>PresentationTemplate_070214.thmx</Template>
  <TotalTime>1775</TotalTime>
  <Words>202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PresentationTemplate_070214</vt:lpstr>
      <vt:lpstr>Western Association of Schools and Colleges Presentation  </vt:lpstr>
      <vt:lpstr>Self Study Focus Areas &amp; LCAP Alignments</vt:lpstr>
      <vt:lpstr>WASC Process and Recommended Timeline</vt:lpstr>
      <vt:lpstr>Final WASC Self Study Report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Date</dc:title>
  <dc:creator>Andy Perez</dc:creator>
  <cp:lastModifiedBy>Yvette Irving</cp:lastModifiedBy>
  <cp:revision>56</cp:revision>
  <dcterms:created xsi:type="dcterms:W3CDTF">2012-09-15T02:22:23Z</dcterms:created>
  <dcterms:modified xsi:type="dcterms:W3CDTF">2015-01-10T01:07:52Z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0x010100E9D67448ECFE1643B54CE75BC7A6B74B</vt:lpwstr>
  </property>
  <property fmtid="{D5CDD505-2E9C-101B-9397-08002B2CF9AE}" pid="3" name="_dlc_DocIdItemGuid">
    <vt:lpwstr>da8beca6-a57a-4e3a-9a03-773a2026d95c</vt:lpwstr>
  </property>
</Properties>
</file>